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9" r:id="rId2"/>
  </p:sldIdLst>
  <p:sldSz cx="12131675" cy="7272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460" y="1190173"/>
            <a:ext cx="9098756" cy="2531851"/>
          </a:xfrm>
        </p:spPr>
        <p:txBody>
          <a:bodyPr anchor="b"/>
          <a:lstStyle>
            <a:lvl1pPr algn="ctr">
              <a:defRPr sz="597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460" y="3819661"/>
            <a:ext cx="9098756" cy="1755798"/>
          </a:xfrm>
        </p:spPr>
        <p:txBody>
          <a:bodyPr/>
          <a:lstStyle>
            <a:lvl1pPr marL="0" indent="0" algn="ctr">
              <a:buNone/>
              <a:defRPr sz="2388"/>
            </a:lvl1pPr>
            <a:lvl2pPr marL="454960" indent="0" algn="ctr">
              <a:buNone/>
              <a:defRPr sz="1990"/>
            </a:lvl2pPr>
            <a:lvl3pPr marL="909919" indent="0" algn="ctr">
              <a:buNone/>
              <a:defRPr sz="1791"/>
            </a:lvl3pPr>
            <a:lvl4pPr marL="1364879" indent="0" algn="ctr">
              <a:buNone/>
              <a:defRPr sz="1592"/>
            </a:lvl4pPr>
            <a:lvl5pPr marL="1819839" indent="0" algn="ctr">
              <a:buNone/>
              <a:defRPr sz="1592"/>
            </a:lvl5pPr>
            <a:lvl6pPr marL="2274799" indent="0" algn="ctr">
              <a:buNone/>
              <a:defRPr sz="1592"/>
            </a:lvl6pPr>
            <a:lvl7pPr marL="2729758" indent="0" algn="ctr">
              <a:buNone/>
              <a:defRPr sz="1592"/>
            </a:lvl7pPr>
            <a:lvl8pPr marL="3184718" indent="0" algn="ctr">
              <a:buNone/>
              <a:defRPr sz="1592"/>
            </a:lvl8pPr>
            <a:lvl9pPr marL="3639678" indent="0" algn="ctr">
              <a:buNone/>
              <a:defRPr sz="159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1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1730" y="387185"/>
            <a:ext cx="2615892" cy="61629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4053" y="387185"/>
            <a:ext cx="7696031" cy="61629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8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ерый фон_Заголовок и текст_с лого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637" y="253980"/>
            <a:ext cx="10463570" cy="770291"/>
          </a:xfrm>
        </p:spPr>
        <p:txBody>
          <a:bodyPr/>
          <a:lstStyle>
            <a:lvl1pPr>
              <a:defRPr>
                <a:solidFill>
                  <a:srgbClr val="34343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23B6-BBB8-4710-8D6F-04256C1C04A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18" y="304622"/>
            <a:ext cx="358218" cy="6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7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34" y="1813035"/>
            <a:ext cx="10463570" cy="3025090"/>
          </a:xfrm>
        </p:spPr>
        <p:txBody>
          <a:bodyPr anchor="b"/>
          <a:lstStyle>
            <a:lvl1pPr>
              <a:defRPr sz="597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34" y="4866744"/>
            <a:ext cx="10463570" cy="1590823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6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919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87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83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79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75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7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67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053" y="1935923"/>
            <a:ext cx="5155962" cy="46142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660" y="1935923"/>
            <a:ext cx="5155962" cy="46142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33" y="387185"/>
            <a:ext cx="10463570" cy="14056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633" y="1782733"/>
            <a:ext cx="5132267" cy="873690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60" indent="0">
              <a:buNone/>
              <a:defRPr sz="1990" b="1"/>
            </a:lvl2pPr>
            <a:lvl3pPr marL="909919" indent="0">
              <a:buNone/>
              <a:defRPr sz="1791" b="1"/>
            </a:lvl3pPr>
            <a:lvl4pPr marL="1364879" indent="0">
              <a:buNone/>
              <a:defRPr sz="1592" b="1"/>
            </a:lvl4pPr>
            <a:lvl5pPr marL="1819839" indent="0">
              <a:buNone/>
              <a:defRPr sz="1592" b="1"/>
            </a:lvl5pPr>
            <a:lvl6pPr marL="2274799" indent="0">
              <a:buNone/>
              <a:defRPr sz="1592" b="1"/>
            </a:lvl6pPr>
            <a:lvl7pPr marL="2729758" indent="0">
              <a:buNone/>
              <a:defRPr sz="1592" b="1"/>
            </a:lvl7pPr>
            <a:lvl8pPr marL="3184718" indent="0">
              <a:buNone/>
              <a:defRPr sz="1592" b="1"/>
            </a:lvl8pPr>
            <a:lvl9pPr marL="3639678" indent="0">
              <a:buNone/>
              <a:defRPr sz="15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633" y="2656423"/>
            <a:ext cx="5132267" cy="39071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1660" y="1782733"/>
            <a:ext cx="5157542" cy="873690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60" indent="0">
              <a:buNone/>
              <a:defRPr sz="1990" b="1"/>
            </a:lvl2pPr>
            <a:lvl3pPr marL="909919" indent="0">
              <a:buNone/>
              <a:defRPr sz="1791" b="1"/>
            </a:lvl3pPr>
            <a:lvl4pPr marL="1364879" indent="0">
              <a:buNone/>
              <a:defRPr sz="1592" b="1"/>
            </a:lvl4pPr>
            <a:lvl5pPr marL="1819839" indent="0">
              <a:buNone/>
              <a:defRPr sz="1592" b="1"/>
            </a:lvl5pPr>
            <a:lvl6pPr marL="2274799" indent="0">
              <a:buNone/>
              <a:defRPr sz="1592" b="1"/>
            </a:lvl6pPr>
            <a:lvl7pPr marL="2729758" indent="0">
              <a:buNone/>
              <a:defRPr sz="1592" b="1"/>
            </a:lvl7pPr>
            <a:lvl8pPr marL="3184718" indent="0">
              <a:buNone/>
              <a:defRPr sz="1592" b="1"/>
            </a:lvl8pPr>
            <a:lvl9pPr marL="3639678" indent="0">
              <a:buNone/>
              <a:defRPr sz="15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1660" y="2656423"/>
            <a:ext cx="5157542" cy="39071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1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0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33" y="484822"/>
            <a:ext cx="3912781" cy="1696879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542" y="1047082"/>
            <a:ext cx="6141660" cy="5168074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633" y="2181701"/>
            <a:ext cx="3912781" cy="4041872"/>
          </a:xfrm>
        </p:spPr>
        <p:txBody>
          <a:bodyPr/>
          <a:lstStyle>
            <a:lvl1pPr marL="0" indent="0">
              <a:buNone/>
              <a:defRPr sz="1592"/>
            </a:lvl1pPr>
            <a:lvl2pPr marL="454960" indent="0">
              <a:buNone/>
              <a:defRPr sz="1393"/>
            </a:lvl2pPr>
            <a:lvl3pPr marL="909919" indent="0">
              <a:buNone/>
              <a:defRPr sz="1194"/>
            </a:lvl3pPr>
            <a:lvl4pPr marL="1364879" indent="0">
              <a:buNone/>
              <a:defRPr sz="995"/>
            </a:lvl4pPr>
            <a:lvl5pPr marL="1819839" indent="0">
              <a:buNone/>
              <a:defRPr sz="995"/>
            </a:lvl5pPr>
            <a:lvl6pPr marL="2274799" indent="0">
              <a:buNone/>
              <a:defRPr sz="995"/>
            </a:lvl6pPr>
            <a:lvl7pPr marL="2729758" indent="0">
              <a:buNone/>
              <a:defRPr sz="995"/>
            </a:lvl7pPr>
            <a:lvl8pPr marL="3184718" indent="0">
              <a:buNone/>
              <a:defRPr sz="995"/>
            </a:lvl8pPr>
            <a:lvl9pPr marL="3639678" indent="0">
              <a:buNone/>
              <a:defRPr sz="99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5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33" y="484822"/>
            <a:ext cx="3912781" cy="1696879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57542" y="1047082"/>
            <a:ext cx="6141660" cy="5168074"/>
          </a:xfrm>
        </p:spPr>
        <p:txBody>
          <a:bodyPr anchor="t"/>
          <a:lstStyle>
            <a:lvl1pPr marL="0" indent="0">
              <a:buNone/>
              <a:defRPr sz="3184"/>
            </a:lvl1pPr>
            <a:lvl2pPr marL="454960" indent="0">
              <a:buNone/>
              <a:defRPr sz="2786"/>
            </a:lvl2pPr>
            <a:lvl3pPr marL="909919" indent="0">
              <a:buNone/>
              <a:defRPr sz="2388"/>
            </a:lvl3pPr>
            <a:lvl4pPr marL="1364879" indent="0">
              <a:buNone/>
              <a:defRPr sz="1990"/>
            </a:lvl4pPr>
            <a:lvl5pPr marL="1819839" indent="0">
              <a:buNone/>
              <a:defRPr sz="1990"/>
            </a:lvl5pPr>
            <a:lvl6pPr marL="2274799" indent="0">
              <a:buNone/>
              <a:defRPr sz="1990"/>
            </a:lvl6pPr>
            <a:lvl7pPr marL="2729758" indent="0">
              <a:buNone/>
              <a:defRPr sz="1990"/>
            </a:lvl7pPr>
            <a:lvl8pPr marL="3184718" indent="0">
              <a:buNone/>
              <a:defRPr sz="1990"/>
            </a:lvl8pPr>
            <a:lvl9pPr marL="3639678" indent="0">
              <a:buNone/>
              <a:defRPr sz="19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633" y="2181701"/>
            <a:ext cx="3912781" cy="4041872"/>
          </a:xfrm>
        </p:spPr>
        <p:txBody>
          <a:bodyPr/>
          <a:lstStyle>
            <a:lvl1pPr marL="0" indent="0">
              <a:buNone/>
              <a:defRPr sz="1592"/>
            </a:lvl1pPr>
            <a:lvl2pPr marL="454960" indent="0">
              <a:buNone/>
              <a:defRPr sz="1393"/>
            </a:lvl2pPr>
            <a:lvl3pPr marL="909919" indent="0">
              <a:buNone/>
              <a:defRPr sz="1194"/>
            </a:lvl3pPr>
            <a:lvl4pPr marL="1364879" indent="0">
              <a:buNone/>
              <a:defRPr sz="995"/>
            </a:lvl4pPr>
            <a:lvl5pPr marL="1819839" indent="0">
              <a:buNone/>
              <a:defRPr sz="995"/>
            </a:lvl5pPr>
            <a:lvl6pPr marL="2274799" indent="0">
              <a:buNone/>
              <a:defRPr sz="995"/>
            </a:lvl6pPr>
            <a:lvl7pPr marL="2729758" indent="0">
              <a:buNone/>
              <a:defRPr sz="995"/>
            </a:lvl7pPr>
            <a:lvl8pPr marL="3184718" indent="0">
              <a:buNone/>
              <a:defRPr sz="995"/>
            </a:lvl8pPr>
            <a:lvl9pPr marL="3639678" indent="0">
              <a:buNone/>
              <a:defRPr sz="99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53" y="387185"/>
            <a:ext cx="1046357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053" y="1935923"/>
            <a:ext cx="1046357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053" y="6740380"/>
            <a:ext cx="272962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0506-D478-4CBB-A1DA-84531F3622EC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8618" y="6740380"/>
            <a:ext cx="4094440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7995" y="6740380"/>
            <a:ext cx="272962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807CA-368C-4D33-B798-79A294DA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9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09919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80" indent="-227480" algn="l" defTabSz="909919" rtl="0" eaLnBrk="1" latinLnBrk="0" hangingPunct="1">
        <a:lnSpc>
          <a:spcPct val="90000"/>
        </a:lnSpc>
        <a:spcBef>
          <a:spcPts val="995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440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399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359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319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27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723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219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715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60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91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87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83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79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758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718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678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.me/bazabazon/295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637" y="348916"/>
            <a:ext cx="10365168" cy="770291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МОШЕННИКИ ПУГАЮТ ГРАЖДАН БЛОКИРОВКОЙ ИХ УСТРОЙСТВ ЗА ПОСЕЩЕНИЕ САЙТОВ И НАКЛАДЫВАЮТ ФИКТИВНЫЕ ШТРАФЫ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02236" y="5432025"/>
            <a:ext cx="3388691" cy="1396710"/>
          </a:xfrm>
          <a:prstGeom prst="roundRect">
            <a:avLst>
              <a:gd name="adj" fmla="val 1385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8506101" y="1622554"/>
            <a:ext cx="3388691" cy="36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50" dirty="0"/>
              <a:t>Мошенники от лица МВД России обманывают граждан, направляя им </a:t>
            </a:r>
            <a:r>
              <a:rPr lang="ru-RU" sz="1550" b="1" dirty="0"/>
              <a:t>уведомления о блокировке их устройств за посещение сайтов</a:t>
            </a:r>
            <a:r>
              <a:rPr lang="ru-RU" sz="1550" dirty="0"/>
              <a:t>, дискредитирующих Вооруженные Силы РФ*</a:t>
            </a:r>
          </a:p>
          <a:p>
            <a:pPr>
              <a:spcAft>
                <a:spcPts val="400"/>
              </a:spcAft>
            </a:pPr>
            <a:r>
              <a:rPr lang="ru-RU" sz="1550" b="1" dirty="0"/>
              <a:t>Основные признаки фишинга:</a:t>
            </a:r>
          </a:p>
          <a:p>
            <a:pPr>
              <a:spcAft>
                <a:spcPts val="400"/>
              </a:spcAft>
              <a:buFontTx/>
              <a:buAutoNum type="arabicPeriod"/>
            </a:pPr>
            <a:r>
              <a:rPr lang="ru-RU" sz="1550" dirty="0"/>
              <a:t> Несуществующие форма, размер </a:t>
            </a:r>
            <a:br>
              <a:rPr lang="ru-RU" sz="1550" dirty="0"/>
            </a:br>
            <a:r>
              <a:rPr lang="ru-RU" sz="1550" dirty="0"/>
              <a:t>и сроки оплаты штрафа</a:t>
            </a:r>
          </a:p>
          <a:p>
            <a:pPr>
              <a:spcAft>
                <a:spcPts val="400"/>
              </a:spcAft>
              <a:buFontTx/>
              <a:buAutoNum type="arabicPeriod"/>
            </a:pPr>
            <a:r>
              <a:rPr lang="ru-RU" sz="1550" dirty="0"/>
              <a:t> Нелегитимный способ оплаты штрафа (вместо номера счета мобильный телефон и номер карты)</a:t>
            </a:r>
          </a:p>
          <a:p>
            <a:pPr>
              <a:spcAft>
                <a:spcPts val="400"/>
              </a:spcAft>
              <a:buAutoNum type="arabicPeriod"/>
            </a:pPr>
            <a:r>
              <a:rPr lang="ru-RU" sz="1550" dirty="0"/>
              <a:t> Упоминается ФСИН (другой орган государственной власти)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97F7F-8EAE-4934-8C8D-48BA12173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19" t="2800" r="474" b="3335"/>
          <a:stretch/>
        </p:blipFill>
        <p:spPr>
          <a:xfrm>
            <a:off x="369637" y="1421045"/>
            <a:ext cx="7826300" cy="5384000"/>
          </a:xfrm>
          <a:prstGeom prst="roundRect">
            <a:avLst>
              <a:gd name="adj" fmla="val 49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A677E525-795E-44FC-B3A3-84545545B85F}"/>
              </a:ext>
            </a:extLst>
          </p:cNvPr>
          <p:cNvSpPr/>
          <p:nvPr/>
        </p:nvSpPr>
        <p:spPr>
          <a:xfrm>
            <a:off x="7653319" y="3712424"/>
            <a:ext cx="450000" cy="4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EA99DED-8270-4553-81A0-9334B19F214D}"/>
              </a:ext>
            </a:extLst>
          </p:cNvPr>
          <p:cNvSpPr/>
          <p:nvPr/>
        </p:nvSpPr>
        <p:spPr>
          <a:xfrm>
            <a:off x="414086" y="4077102"/>
            <a:ext cx="7146616" cy="788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77F78F3-14F8-42BC-AEDE-D93CA66700B1}"/>
              </a:ext>
            </a:extLst>
          </p:cNvPr>
          <p:cNvSpPr/>
          <p:nvPr/>
        </p:nvSpPr>
        <p:spPr>
          <a:xfrm>
            <a:off x="493986" y="5241544"/>
            <a:ext cx="1692166" cy="306440"/>
          </a:xfrm>
          <a:prstGeom prst="roundRect">
            <a:avLst>
              <a:gd name="adj" fmla="val 1593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2A6A259-87A5-49C3-803B-187D58E31949}"/>
              </a:ext>
            </a:extLst>
          </p:cNvPr>
          <p:cNvSpPr/>
          <p:nvPr/>
        </p:nvSpPr>
        <p:spPr>
          <a:xfrm>
            <a:off x="7653319" y="4589682"/>
            <a:ext cx="450000" cy="4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B096BD1-1883-405C-858C-1E072DA1189A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2186153" y="4814682"/>
            <a:ext cx="5467166" cy="465539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234CC10-A772-44D4-ADC9-F226550C0E7F}"/>
              </a:ext>
            </a:extLst>
          </p:cNvPr>
          <p:cNvCxnSpPr>
            <a:cxnSpLocks/>
          </p:cNvCxnSpPr>
          <p:nvPr/>
        </p:nvCxnSpPr>
        <p:spPr>
          <a:xfrm flipH="1">
            <a:off x="7503625" y="4072406"/>
            <a:ext cx="181559" cy="131011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97B23F7-0DB2-4992-852F-386465A6210D}"/>
              </a:ext>
            </a:extLst>
          </p:cNvPr>
          <p:cNvSpPr txBox="1"/>
          <p:nvPr/>
        </p:nvSpPr>
        <p:spPr>
          <a:xfrm>
            <a:off x="8582533" y="5432024"/>
            <a:ext cx="322809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50" b="1" dirty="0"/>
              <a:t>Как поступить при получении подобного письма?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50" dirty="0"/>
              <a:t>Игнорируйте подобные сообщения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50" dirty="0"/>
              <a:t>Не переводите деньги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DA1CD864-753B-4825-9F6D-FD734D43243A}"/>
              </a:ext>
            </a:extLst>
          </p:cNvPr>
          <p:cNvSpPr/>
          <p:nvPr/>
        </p:nvSpPr>
        <p:spPr>
          <a:xfrm>
            <a:off x="7654301" y="2823795"/>
            <a:ext cx="450000" cy="4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A028CBF9-37B4-4172-AA3E-5D2ECC548012}"/>
              </a:ext>
            </a:extLst>
          </p:cNvPr>
          <p:cNvSpPr/>
          <p:nvPr/>
        </p:nvSpPr>
        <p:spPr>
          <a:xfrm>
            <a:off x="414087" y="3775264"/>
            <a:ext cx="5734466" cy="297142"/>
          </a:xfrm>
          <a:prstGeom prst="roundRect">
            <a:avLst>
              <a:gd name="adj" fmla="val 3288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872762BF-BECC-4EAA-A826-FCA12F468F8C}"/>
              </a:ext>
            </a:extLst>
          </p:cNvPr>
          <p:cNvCxnSpPr>
            <a:cxnSpLocks/>
            <a:stCxn id="57" idx="3"/>
            <a:endCxn id="58" idx="3"/>
          </p:cNvCxnSpPr>
          <p:nvPr/>
        </p:nvCxnSpPr>
        <p:spPr>
          <a:xfrm flipH="1">
            <a:off x="6148553" y="3207894"/>
            <a:ext cx="1571649" cy="715941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0BBD4B7-6E8D-4EF7-BE02-2FBAE62EFA1F}"/>
              </a:ext>
            </a:extLst>
          </p:cNvPr>
          <p:cNvSpPr/>
          <p:nvPr/>
        </p:nvSpPr>
        <p:spPr>
          <a:xfrm>
            <a:off x="292430" y="6932828"/>
            <a:ext cx="9639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200" i="1" dirty="0"/>
              <a:t>* Источник: </a:t>
            </a:r>
            <a:r>
              <a:rPr lang="en-US" sz="12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https://t.me/bazabazon/29528</a:t>
            </a:r>
            <a:endParaRPr lang="ru-RU" sz="1200" i="1" dirty="0"/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E44EA5F4-47B3-4C2A-95E5-2D70F119C7A4}"/>
              </a:ext>
            </a:extLst>
          </p:cNvPr>
          <p:cNvCxnSpPr>
            <a:cxnSpLocks/>
          </p:cNvCxnSpPr>
          <p:nvPr/>
        </p:nvCxnSpPr>
        <p:spPr>
          <a:xfrm flipH="1">
            <a:off x="4687614" y="3207894"/>
            <a:ext cx="3031606" cy="216191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CF525351-0E1C-4E4F-8208-B49FDEA9B4A2}"/>
              </a:ext>
            </a:extLst>
          </p:cNvPr>
          <p:cNvCxnSpPr/>
          <p:nvPr/>
        </p:nvCxnSpPr>
        <p:spPr>
          <a:xfrm>
            <a:off x="2259724" y="5546504"/>
            <a:ext cx="33948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89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103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Тема Office</vt:lpstr>
      <vt:lpstr>МОШЕННИКИ ПУГАЮТ ГРАЖДАН БЛОКИРОВКОЙ ИХ УСТРОЙСТВ ЗА ПОСЕЩЕНИЕ САЙТОВ И НАКЛАДЫВАЮТ ФИКТИВНЫЕ ШТРАФЫ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ТЕЗИСЫ С ГОРИЗОНТАЛЬНОЙ ФОТОГРАФИЕЙ</dc:title>
  <dc:creator>Мезинова Наталья Алексеевна</dc:creator>
  <cp:lastModifiedBy>user</cp:lastModifiedBy>
  <cp:revision>20</cp:revision>
  <dcterms:created xsi:type="dcterms:W3CDTF">2024-07-17T08:00:30Z</dcterms:created>
  <dcterms:modified xsi:type="dcterms:W3CDTF">2024-07-25T11:26:28Z</dcterms:modified>
</cp:coreProperties>
</file>